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Quattrocento Sans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D806E9-A702-4D34-9181-C083A01A1D4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82D38624-E063-4AE8-A272-132137F4A9CA}">
      <dgm:prSet phldrT="[Texte]" custT="1"/>
      <dgm:spPr>
        <a:xfrm>
          <a:off x="288299" y="182578"/>
          <a:ext cx="5062201" cy="609338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fr-FR" sz="18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Page d'accueil / A propos du festival</a:t>
          </a:r>
        </a:p>
      </dgm:t>
    </dgm:pt>
    <dgm:pt modelId="{3C1B08C4-1810-471E-A418-16AC14EF1312}" type="parTrans" cxnId="{1C6882F4-67A0-49A5-9869-3E8100F2E5CF}">
      <dgm:prSet/>
      <dgm:spPr/>
      <dgm:t>
        <a:bodyPr/>
        <a:lstStyle/>
        <a:p>
          <a:endParaRPr lang="fr-FR"/>
        </a:p>
      </dgm:t>
    </dgm:pt>
    <dgm:pt modelId="{CA499332-7037-46F3-B242-FD49E426A3A7}" type="sibTrans" cxnId="{1C6882F4-67A0-49A5-9869-3E8100F2E5CF}">
      <dgm:prSet/>
      <dgm:spPr/>
      <dgm:t>
        <a:bodyPr/>
        <a:lstStyle/>
        <a:p>
          <a:endParaRPr lang="fr-FR"/>
        </a:p>
      </dgm:t>
    </dgm:pt>
    <dgm:pt modelId="{698F7047-A80B-43CE-A181-D9A9EEC6FD5E}">
      <dgm:prSet phldrT="[Texte]" custT="1"/>
      <dgm:spPr>
        <a:xfrm>
          <a:off x="3911" y="1200269"/>
          <a:ext cx="1101480" cy="684076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fr-FR" sz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Films à l'affiche</a:t>
          </a:r>
        </a:p>
      </dgm:t>
    </dgm:pt>
    <dgm:pt modelId="{29A2CF32-2BFC-429E-B07A-E3C8A3642E23}" type="parTrans" cxnId="{554C647E-F539-4BFF-B7FD-0BCFDB5D3C5E}">
      <dgm:prSet/>
      <dgm:spPr>
        <a:xfrm>
          <a:off x="554651" y="791917"/>
          <a:ext cx="2264748" cy="408351"/>
        </a:xfrm>
        <a:custGeom>
          <a:avLst/>
          <a:gdLst/>
          <a:ahLst/>
          <a:cxnLst/>
          <a:rect l="0" t="0" r="0" b="0"/>
          <a:pathLst>
            <a:path>
              <a:moveTo>
                <a:pt x="2264748" y="0"/>
              </a:moveTo>
              <a:lnTo>
                <a:pt x="2264748" y="204175"/>
              </a:lnTo>
              <a:lnTo>
                <a:pt x="0" y="204175"/>
              </a:lnTo>
              <a:lnTo>
                <a:pt x="0" y="408351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fr-FR"/>
        </a:p>
      </dgm:t>
    </dgm:pt>
    <dgm:pt modelId="{DEE2C363-9484-471E-A700-AA26E9F583ED}" type="sibTrans" cxnId="{554C647E-F539-4BFF-B7FD-0BCFDB5D3C5E}">
      <dgm:prSet/>
      <dgm:spPr/>
      <dgm:t>
        <a:bodyPr/>
        <a:lstStyle/>
        <a:p>
          <a:endParaRPr lang="fr-FR"/>
        </a:p>
      </dgm:t>
    </dgm:pt>
    <dgm:pt modelId="{6AD245B4-6B00-4814-9795-D7E59376D8F3}">
      <dgm:prSet phldrT="[Texte]" custT="1"/>
      <dgm:spPr>
        <a:xfrm>
          <a:off x="1513743" y="1200269"/>
          <a:ext cx="1101480" cy="684076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fr-FR" sz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Réserver</a:t>
          </a:r>
        </a:p>
      </dgm:t>
    </dgm:pt>
    <dgm:pt modelId="{01E2B213-99CE-4B5C-A20C-93CB0A84623E}" type="parTrans" cxnId="{B6F67BE8-8798-4000-825F-34B4E41B8203}">
      <dgm:prSet/>
      <dgm:spPr>
        <a:xfrm>
          <a:off x="2064483" y="791917"/>
          <a:ext cx="754916" cy="408351"/>
        </a:xfrm>
        <a:custGeom>
          <a:avLst/>
          <a:gdLst/>
          <a:ahLst/>
          <a:cxnLst/>
          <a:rect l="0" t="0" r="0" b="0"/>
          <a:pathLst>
            <a:path>
              <a:moveTo>
                <a:pt x="754916" y="0"/>
              </a:moveTo>
              <a:lnTo>
                <a:pt x="754916" y="204175"/>
              </a:lnTo>
              <a:lnTo>
                <a:pt x="0" y="204175"/>
              </a:lnTo>
              <a:lnTo>
                <a:pt x="0" y="408351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fr-FR"/>
        </a:p>
      </dgm:t>
    </dgm:pt>
    <dgm:pt modelId="{2C6B135A-BF2E-4356-A56E-6AA35EE664EB}" type="sibTrans" cxnId="{B6F67BE8-8798-4000-825F-34B4E41B8203}">
      <dgm:prSet/>
      <dgm:spPr/>
      <dgm:t>
        <a:bodyPr/>
        <a:lstStyle/>
        <a:p>
          <a:endParaRPr lang="fr-FR"/>
        </a:p>
      </dgm:t>
    </dgm:pt>
    <dgm:pt modelId="{E5362A57-54E0-4234-8831-50E4BFDB86F5}">
      <dgm:prSet phldrT="[Texte]" custT="1"/>
      <dgm:spPr>
        <a:xfrm>
          <a:off x="4533408" y="1200269"/>
          <a:ext cx="1101480" cy="684076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fr-FR" sz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Contact</a:t>
          </a:r>
        </a:p>
      </dgm:t>
    </dgm:pt>
    <dgm:pt modelId="{96DCF8F2-BFAF-4582-9C4E-6AEF4FE45925}" type="parTrans" cxnId="{CB253447-F3CD-4076-B230-53464D4FC5B6}">
      <dgm:prSet/>
      <dgm:spPr>
        <a:xfrm>
          <a:off x="2819400" y="791917"/>
          <a:ext cx="2264748" cy="4083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4175"/>
              </a:lnTo>
              <a:lnTo>
                <a:pt x="2264748" y="204175"/>
              </a:lnTo>
              <a:lnTo>
                <a:pt x="2264748" y="408351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fr-FR"/>
        </a:p>
      </dgm:t>
    </dgm:pt>
    <dgm:pt modelId="{67D1B6F9-3462-4B0B-8D17-A1F82C8544DD}" type="sibTrans" cxnId="{CB253447-F3CD-4076-B230-53464D4FC5B6}">
      <dgm:prSet/>
      <dgm:spPr/>
      <dgm:t>
        <a:bodyPr/>
        <a:lstStyle/>
        <a:p>
          <a:endParaRPr lang="fr-FR"/>
        </a:p>
      </dgm:t>
    </dgm:pt>
    <dgm:pt modelId="{6A21F44D-C969-452F-9FC6-C8AA75F9FED7}">
      <dgm:prSet phldrT="[Texte]" custT="1"/>
      <dgm:spPr>
        <a:xfrm>
          <a:off x="3023575" y="1200269"/>
          <a:ext cx="1101480" cy="684076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fr-FR" sz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Actualités</a:t>
          </a:r>
        </a:p>
      </dgm:t>
    </dgm:pt>
    <dgm:pt modelId="{B41C5458-C948-4570-8DBD-95B21C0925EB}" type="parTrans" cxnId="{17F0B714-2FC8-45EC-A297-DAAAB689BC0E}">
      <dgm:prSet/>
      <dgm:spPr>
        <a:xfrm>
          <a:off x="2819400" y="791917"/>
          <a:ext cx="754916" cy="4083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4175"/>
              </a:lnTo>
              <a:lnTo>
                <a:pt x="754916" y="204175"/>
              </a:lnTo>
              <a:lnTo>
                <a:pt x="754916" y="408351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fr-FR"/>
        </a:p>
      </dgm:t>
    </dgm:pt>
    <dgm:pt modelId="{285F26CE-FC12-4E6A-B765-C15E90951820}" type="sibTrans" cxnId="{17F0B714-2FC8-45EC-A297-DAAAB689BC0E}">
      <dgm:prSet/>
      <dgm:spPr/>
      <dgm:t>
        <a:bodyPr/>
        <a:lstStyle/>
        <a:p>
          <a:endParaRPr lang="fr-FR"/>
        </a:p>
      </dgm:t>
    </dgm:pt>
    <dgm:pt modelId="{FFD82D6C-5B2E-4B6F-85D5-C20026718695}" type="pres">
      <dgm:prSet presAssocID="{F7D806E9-A702-4D34-9181-C083A01A1D4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78E41F8D-C816-4A81-A1F6-E87C1FD15F2E}" type="pres">
      <dgm:prSet presAssocID="{82D38624-E063-4AE8-A272-132137F4A9CA}" presName="hierRoot1" presStyleCnt="0">
        <dgm:presLayoutVars>
          <dgm:hierBranch val="init"/>
        </dgm:presLayoutVars>
      </dgm:prSet>
      <dgm:spPr/>
    </dgm:pt>
    <dgm:pt modelId="{83BA2ADD-F5FD-4EEC-8140-31FF10E09850}" type="pres">
      <dgm:prSet presAssocID="{82D38624-E063-4AE8-A272-132137F4A9CA}" presName="rootComposite1" presStyleCnt="0"/>
      <dgm:spPr/>
    </dgm:pt>
    <dgm:pt modelId="{E1487884-4EDA-46F6-ADE0-0359373FB7BB}" type="pres">
      <dgm:prSet presAssocID="{82D38624-E063-4AE8-A272-132137F4A9CA}" presName="rootText1" presStyleLbl="node0" presStyleIdx="0" presStyleCnt="1" custScaleX="260330" custScaleY="62672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A421CC09-45EF-4E20-8792-36B9226F6039}" type="pres">
      <dgm:prSet presAssocID="{82D38624-E063-4AE8-A272-132137F4A9CA}" presName="rootConnector1" presStyleLbl="node1" presStyleIdx="0" presStyleCnt="0"/>
      <dgm:spPr/>
      <dgm:t>
        <a:bodyPr/>
        <a:lstStyle/>
        <a:p>
          <a:endParaRPr lang="fr-FR"/>
        </a:p>
      </dgm:t>
    </dgm:pt>
    <dgm:pt modelId="{CEB32730-A58B-43A8-AF03-82713978B569}" type="pres">
      <dgm:prSet presAssocID="{82D38624-E063-4AE8-A272-132137F4A9CA}" presName="hierChild2" presStyleCnt="0"/>
      <dgm:spPr/>
    </dgm:pt>
    <dgm:pt modelId="{20518394-9E37-4B0D-9228-D55A8C33E4BD}" type="pres">
      <dgm:prSet presAssocID="{29A2CF32-2BFC-429E-B07A-E3C8A3642E23}" presName="Name37" presStyleLbl="parChTrans1D2" presStyleIdx="0" presStyleCnt="4"/>
      <dgm:spPr/>
      <dgm:t>
        <a:bodyPr/>
        <a:lstStyle/>
        <a:p>
          <a:endParaRPr lang="fr-FR"/>
        </a:p>
      </dgm:t>
    </dgm:pt>
    <dgm:pt modelId="{FC9ED212-7ECA-4472-B117-34C1C62E58C8}" type="pres">
      <dgm:prSet presAssocID="{698F7047-A80B-43CE-A181-D9A9EEC6FD5E}" presName="hierRoot2" presStyleCnt="0">
        <dgm:presLayoutVars>
          <dgm:hierBranch val="init"/>
        </dgm:presLayoutVars>
      </dgm:prSet>
      <dgm:spPr/>
    </dgm:pt>
    <dgm:pt modelId="{ECC50275-D5F4-43B6-9B16-BE32CCB7622E}" type="pres">
      <dgm:prSet presAssocID="{698F7047-A80B-43CE-A181-D9A9EEC6FD5E}" presName="rootComposite" presStyleCnt="0"/>
      <dgm:spPr/>
    </dgm:pt>
    <dgm:pt modelId="{B4D8AA0C-BF5A-487C-9A96-58E7BA0E53C7}" type="pres">
      <dgm:prSet presAssocID="{698F7047-A80B-43CE-A181-D9A9EEC6FD5E}" presName="rootText" presStyleLbl="node2" presStyleIdx="0" presStyleCnt="4" custScaleX="56645" custScaleY="70359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A9C377AE-EC7F-4A0B-B4E8-B6D54D71E299}" type="pres">
      <dgm:prSet presAssocID="{698F7047-A80B-43CE-A181-D9A9EEC6FD5E}" presName="rootConnector" presStyleLbl="node2" presStyleIdx="0" presStyleCnt="4"/>
      <dgm:spPr/>
      <dgm:t>
        <a:bodyPr/>
        <a:lstStyle/>
        <a:p>
          <a:endParaRPr lang="fr-FR"/>
        </a:p>
      </dgm:t>
    </dgm:pt>
    <dgm:pt modelId="{8000ECB3-F511-47C3-98D6-3C9741070223}" type="pres">
      <dgm:prSet presAssocID="{698F7047-A80B-43CE-A181-D9A9EEC6FD5E}" presName="hierChild4" presStyleCnt="0"/>
      <dgm:spPr/>
    </dgm:pt>
    <dgm:pt modelId="{AB3FCB55-757A-4B62-BEBE-A179CF094F85}" type="pres">
      <dgm:prSet presAssocID="{698F7047-A80B-43CE-A181-D9A9EEC6FD5E}" presName="hierChild5" presStyleCnt="0"/>
      <dgm:spPr/>
    </dgm:pt>
    <dgm:pt modelId="{77DF0D42-B425-4E74-8936-84BBF9810E61}" type="pres">
      <dgm:prSet presAssocID="{01E2B213-99CE-4B5C-A20C-93CB0A84623E}" presName="Name37" presStyleLbl="parChTrans1D2" presStyleIdx="1" presStyleCnt="4"/>
      <dgm:spPr/>
      <dgm:t>
        <a:bodyPr/>
        <a:lstStyle/>
        <a:p>
          <a:endParaRPr lang="fr-FR"/>
        </a:p>
      </dgm:t>
    </dgm:pt>
    <dgm:pt modelId="{5716490D-C43F-43E4-B80A-D309992F3841}" type="pres">
      <dgm:prSet presAssocID="{6AD245B4-6B00-4814-9795-D7E59376D8F3}" presName="hierRoot2" presStyleCnt="0">
        <dgm:presLayoutVars>
          <dgm:hierBranch val="init"/>
        </dgm:presLayoutVars>
      </dgm:prSet>
      <dgm:spPr/>
    </dgm:pt>
    <dgm:pt modelId="{C233BDAF-8CCF-44A5-B113-7EFF8A7CBF1F}" type="pres">
      <dgm:prSet presAssocID="{6AD245B4-6B00-4814-9795-D7E59376D8F3}" presName="rootComposite" presStyleCnt="0"/>
      <dgm:spPr/>
    </dgm:pt>
    <dgm:pt modelId="{2DEA882E-9F67-4344-814C-D252AA28A897}" type="pres">
      <dgm:prSet presAssocID="{6AD245B4-6B00-4814-9795-D7E59376D8F3}" presName="rootText" presStyleLbl="node2" presStyleIdx="1" presStyleCnt="4" custScaleX="56645" custScaleY="70359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23968475-D836-4ABB-95E6-DD32DE09E7F8}" type="pres">
      <dgm:prSet presAssocID="{6AD245B4-6B00-4814-9795-D7E59376D8F3}" presName="rootConnector" presStyleLbl="node2" presStyleIdx="1" presStyleCnt="4"/>
      <dgm:spPr/>
      <dgm:t>
        <a:bodyPr/>
        <a:lstStyle/>
        <a:p>
          <a:endParaRPr lang="fr-FR"/>
        </a:p>
      </dgm:t>
    </dgm:pt>
    <dgm:pt modelId="{0623933F-53B2-4095-9D9A-9E8B2E871EF2}" type="pres">
      <dgm:prSet presAssocID="{6AD245B4-6B00-4814-9795-D7E59376D8F3}" presName="hierChild4" presStyleCnt="0"/>
      <dgm:spPr/>
    </dgm:pt>
    <dgm:pt modelId="{CD83800A-449C-4C56-A2C4-E3CA3A1FD4C6}" type="pres">
      <dgm:prSet presAssocID="{6AD245B4-6B00-4814-9795-D7E59376D8F3}" presName="hierChild5" presStyleCnt="0"/>
      <dgm:spPr/>
    </dgm:pt>
    <dgm:pt modelId="{03541528-13CC-425A-B270-C5CA7353AA64}" type="pres">
      <dgm:prSet presAssocID="{B41C5458-C948-4570-8DBD-95B21C0925EB}" presName="Name37" presStyleLbl="parChTrans1D2" presStyleIdx="2" presStyleCnt="4"/>
      <dgm:spPr/>
      <dgm:t>
        <a:bodyPr/>
        <a:lstStyle/>
        <a:p>
          <a:endParaRPr lang="fr-FR"/>
        </a:p>
      </dgm:t>
    </dgm:pt>
    <dgm:pt modelId="{24599ED7-8459-43C8-88C6-EA3E28D70FD1}" type="pres">
      <dgm:prSet presAssocID="{6A21F44D-C969-452F-9FC6-C8AA75F9FED7}" presName="hierRoot2" presStyleCnt="0">
        <dgm:presLayoutVars>
          <dgm:hierBranch val="init"/>
        </dgm:presLayoutVars>
      </dgm:prSet>
      <dgm:spPr/>
    </dgm:pt>
    <dgm:pt modelId="{B1057C72-E9F8-46B2-8F1E-06EC96A860B9}" type="pres">
      <dgm:prSet presAssocID="{6A21F44D-C969-452F-9FC6-C8AA75F9FED7}" presName="rootComposite" presStyleCnt="0"/>
      <dgm:spPr/>
    </dgm:pt>
    <dgm:pt modelId="{E66E3570-7353-4333-8B80-1A942F797526}" type="pres">
      <dgm:prSet presAssocID="{6A21F44D-C969-452F-9FC6-C8AA75F9FED7}" presName="rootText" presStyleLbl="node2" presStyleIdx="2" presStyleCnt="4" custScaleX="56645" custScaleY="70359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1BF1D666-A49E-47E5-8F9B-D88BC5695C6B}" type="pres">
      <dgm:prSet presAssocID="{6A21F44D-C969-452F-9FC6-C8AA75F9FED7}" presName="rootConnector" presStyleLbl="node2" presStyleIdx="2" presStyleCnt="4"/>
      <dgm:spPr/>
      <dgm:t>
        <a:bodyPr/>
        <a:lstStyle/>
        <a:p>
          <a:endParaRPr lang="fr-FR"/>
        </a:p>
      </dgm:t>
    </dgm:pt>
    <dgm:pt modelId="{F4230E98-61FB-416C-A89A-9183DECF3134}" type="pres">
      <dgm:prSet presAssocID="{6A21F44D-C969-452F-9FC6-C8AA75F9FED7}" presName="hierChild4" presStyleCnt="0"/>
      <dgm:spPr/>
    </dgm:pt>
    <dgm:pt modelId="{3C923DFA-540F-4ED9-9142-528FCB79F3E0}" type="pres">
      <dgm:prSet presAssocID="{6A21F44D-C969-452F-9FC6-C8AA75F9FED7}" presName="hierChild5" presStyleCnt="0"/>
      <dgm:spPr/>
    </dgm:pt>
    <dgm:pt modelId="{203AFFF5-1B0A-479A-968E-9841A0BAB5E9}" type="pres">
      <dgm:prSet presAssocID="{96DCF8F2-BFAF-4582-9C4E-6AEF4FE45925}" presName="Name37" presStyleLbl="parChTrans1D2" presStyleIdx="3" presStyleCnt="4"/>
      <dgm:spPr/>
      <dgm:t>
        <a:bodyPr/>
        <a:lstStyle/>
        <a:p>
          <a:endParaRPr lang="fr-FR"/>
        </a:p>
      </dgm:t>
    </dgm:pt>
    <dgm:pt modelId="{F3D172EF-FBE2-4DC8-A7A0-9F92B6CD0117}" type="pres">
      <dgm:prSet presAssocID="{E5362A57-54E0-4234-8831-50E4BFDB86F5}" presName="hierRoot2" presStyleCnt="0">
        <dgm:presLayoutVars>
          <dgm:hierBranch val="init"/>
        </dgm:presLayoutVars>
      </dgm:prSet>
      <dgm:spPr/>
    </dgm:pt>
    <dgm:pt modelId="{A7323110-6B6F-46C7-943C-38807445D8AE}" type="pres">
      <dgm:prSet presAssocID="{E5362A57-54E0-4234-8831-50E4BFDB86F5}" presName="rootComposite" presStyleCnt="0"/>
      <dgm:spPr/>
    </dgm:pt>
    <dgm:pt modelId="{DDD2B8E8-D97A-471E-BAAF-F5A3C0902832}" type="pres">
      <dgm:prSet presAssocID="{E5362A57-54E0-4234-8831-50E4BFDB86F5}" presName="rootText" presStyleLbl="node2" presStyleIdx="3" presStyleCnt="4" custScaleX="56645" custScaleY="70359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F7B6F8FF-0DD3-4B77-B5AB-BE7339245796}" type="pres">
      <dgm:prSet presAssocID="{E5362A57-54E0-4234-8831-50E4BFDB86F5}" presName="rootConnector" presStyleLbl="node2" presStyleIdx="3" presStyleCnt="4"/>
      <dgm:spPr/>
      <dgm:t>
        <a:bodyPr/>
        <a:lstStyle/>
        <a:p>
          <a:endParaRPr lang="fr-FR"/>
        </a:p>
      </dgm:t>
    </dgm:pt>
    <dgm:pt modelId="{D9A39ECA-520A-4987-A9F9-37297B8732C6}" type="pres">
      <dgm:prSet presAssocID="{E5362A57-54E0-4234-8831-50E4BFDB86F5}" presName="hierChild4" presStyleCnt="0"/>
      <dgm:spPr/>
    </dgm:pt>
    <dgm:pt modelId="{5235903A-5BCC-4562-AECA-A4F1A0D1F427}" type="pres">
      <dgm:prSet presAssocID="{E5362A57-54E0-4234-8831-50E4BFDB86F5}" presName="hierChild5" presStyleCnt="0"/>
      <dgm:spPr/>
    </dgm:pt>
    <dgm:pt modelId="{56257F7F-D51F-40DC-B8D6-5F0347FB3298}" type="pres">
      <dgm:prSet presAssocID="{82D38624-E063-4AE8-A272-132137F4A9CA}" presName="hierChild3" presStyleCnt="0"/>
      <dgm:spPr/>
    </dgm:pt>
  </dgm:ptLst>
  <dgm:cxnLst>
    <dgm:cxn modelId="{F9009C98-0293-4758-A2E8-0D65D1564078}" type="presOf" srcId="{698F7047-A80B-43CE-A181-D9A9EEC6FD5E}" destId="{B4D8AA0C-BF5A-487C-9A96-58E7BA0E53C7}" srcOrd="0" destOrd="0" presId="urn:microsoft.com/office/officeart/2005/8/layout/orgChart1"/>
    <dgm:cxn modelId="{17F0B714-2FC8-45EC-A297-DAAAB689BC0E}" srcId="{82D38624-E063-4AE8-A272-132137F4A9CA}" destId="{6A21F44D-C969-452F-9FC6-C8AA75F9FED7}" srcOrd="2" destOrd="0" parTransId="{B41C5458-C948-4570-8DBD-95B21C0925EB}" sibTransId="{285F26CE-FC12-4E6A-B765-C15E90951820}"/>
    <dgm:cxn modelId="{F47A694B-25E7-4129-99F3-9C3444B833CE}" type="presOf" srcId="{82D38624-E063-4AE8-A272-132137F4A9CA}" destId="{A421CC09-45EF-4E20-8792-36B9226F6039}" srcOrd="1" destOrd="0" presId="urn:microsoft.com/office/officeart/2005/8/layout/orgChart1"/>
    <dgm:cxn modelId="{8B53E140-4A04-41A2-9A98-BF573762CBEC}" type="presOf" srcId="{29A2CF32-2BFC-429E-B07A-E3C8A3642E23}" destId="{20518394-9E37-4B0D-9228-D55A8C33E4BD}" srcOrd="0" destOrd="0" presId="urn:microsoft.com/office/officeart/2005/8/layout/orgChart1"/>
    <dgm:cxn modelId="{DDA4A9B5-7449-4316-8B71-BE7B96032728}" type="presOf" srcId="{E5362A57-54E0-4234-8831-50E4BFDB86F5}" destId="{F7B6F8FF-0DD3-4B77-B5AB-BE7339245796}" srcOrd="1" destOrd="0" presId="urn:microsoft.com/office/officeart/2005/8/layout/orgChart1"/>
    <dgm:cxn modelId="{3FD6E7D7-960A-436B-9E4C-7658C09EC011}" type="presOf" srcId="{6AD245B4-6B00-4814-9795-D7E59376D8F3}" destId="{23968475-D836-4ABB-95E6-DD32DE09E7F8}" srcOrd="1" destOrd="0" presId="urn:microsoft.com/office/officeart/2005/8/layout/orgChart1"/>
    <dgm:cxn modelId="{1C6882F4-67A0-49A5-9869-3E8100F2E5CF}" srcId="{F7D806E9-A702-4D34-9181-C083A01A1D48}" destId="{82D38624-E063-4AE8-A272-132137F4A9CA}" srcOrd="0" destOrd="0" parTransId="{3C1B08C4-1810-471E-A418-16AC14EF1312}" sibTransId="{CA499332-7037-46F3-B242-FD49E426A3A7}"/>
    <dgm:cxn modelId="{6C63E5AC-0DA6-4FA2-B68E-14A619105DC7}" type="presOf" srcId="{6AD245B4-6B00-4814-9795-D7E59376D8F3}" destId="{2DEA882E-9F67-4344-814C-D252AA28A897}" srcOrd="0" destOrd="0" presId="urn:microsoft.com/office/officeart/2005/8/layout/orgChart1"/>
    <dgm:cxn modelId="{12BCE559-1408-41F6-B9B2-7424DB2D0B46}" type="presOf" srcId="{698F7047-A80B-43CE-A181-D9A9EEC6FD5E}" destId="{A9C377AE-EC7F-4A0B-B4E8-B6D54D71E299}" srcOrd="1" destOrd="0" presId="urn:microsoft.com/office/officeart/2005/8/layout/orgChart1"/>
    <dgm:cxn modelId="{612B7224-F694-44E7-A498-CCA00100314F}" type="presOf" srcId="{6A21F44D-C969-452F-9FC6-C8AA75F9FED7}" destId="{E66E3570-7353-4333-8B80-1A942F797526}" srcOrd="0" destOrd="0" presId="urn:microsoft.com/office/officeart/2005/8/layout/orgChart1"/>
    <dgm:cxn modelId="{C2898391-CC0E-4A88-AF2D-636EDCE34008}" type="presOf" srcId="{6A21F44D-C969-452F-9FC6-C8AA75F9FED7}" destId="{1BF1D666-A49E-47E5-8F9B-D88BC5695C6B}" srcOrd="1" destOrd="0" presId="urn:microsoft.com/office/officeart/2005/8/layout/orgChart1"/>
    <dgm:cxn modelId="{97A6E603-ACF2-4C0E-BDAE-437E3F25488B}" type="presOf" srcId="{01E2B213-99CE-4B5C-A20C-93CB0A84623E}" destId="{77DF0D42-B425-4E74-8936-84BBF9810E61}" srcOrd="0" destOrd="0" presId="urn:microsoft.com/office/officeart/2005/8/layout/orgChart1"/>
    <dgm:cxn modelId="{DB571681-9A5C-4B60-981B-25EFDA32055C}" type="presOf" srcId="{82D38624-E063-4AE8-A272-132137F4A9CA}" destId="{E1487884-4EDA-46F6-ADE0-0359373FB7BB}" srcOrd="0" destOrd="0" presId="urn:microsoft.com/office/officeart/2005/8/layout/orgChart1"/>
    <dgm:cxn modelId="{E01E00F7-E5B8-4AFF-A787-2EAF2C2CD287}" type="presOf" srcId="{E5362A57-54E0-4234-8831-50E4BFDB86F5}" destId="{DDD2B8E8-D97A-471E-BAAF-F5A3C0902832}" srcOrd="0" destOrd="0" presId="urn:microsoft.com/office/officeart/2005/8/layout/orgChart1"/>
    <dgm:cxn modelId="{B6F67BE8-8798-4000-825F-34B4E41B8203}" srcId="{82D38624-E063-4AE8-A272-132137F4A9CA}" destId="{6AD245B4-6B00-4814-9795-D7E59376D8F3}" srcOrd="1" destOrd="0" parTransId="{01E2B213-99CE-4B5C-A20C-93CB0A84623E}" sibTransId="{2C6B135A-BF2E-4356-A56E-6AA35EE664EB}"/>
    <dgm:cxn modelId="{E96A1B78-BD0B-4980-97F0-9EF89485CE4E}" type="presOf" srcId="{96DCF8F2-BFAF-4582-9C4E-6AEF4FE45925}" destId="{203AFFF5-1B0A-479A-968E-9841A0BAB5E9}" srcOrd="0" destOrd="0" presId="urn:microsoft.com/office/officeart/2005/8/layout/orgChart1"/>
    <dgm:cxn modelId="{25FAEDB4-D10D-4586-94E5-C3EB11DD0B0C}" type="presOf" srcId="{F7D806E9-A702-4D34-9181-C083A01A1D48}" destId="{FFD82D6C-5B2E-4B6F-85D5-C20026718695}" srcOrd="0" destOrd="0" presId="urn:microsoft.com/office/officeart/2005/8/layout/orgChart1"/>
    <dgm:cxn modelId="{CB253447-F3CD-4076-B230-53464D4FC5B6}" srcId="{82D38624-E063-4AE8-A272-132137F4A9CA}" destId="{E5362A57-54E0-4234-8831-50E4BFDB86F5}" srcOrd="3" destOrd="0" parTransId="{96DCF8F2-BFAF-4582-9C4E-6AEF4FE45925}" sibTransId="{67D1B6F9-3462-4B0B-8D17-A1F82C8544DD}"/>
    <dgm:cxn modelId="{88C36754-0DB5-4860-BCCC-21F7D19B3B40}" type="presOf" srcId="{B41C5458-C948-4570-8DBD-95B21C0925EB}" destId="{03541528-13CC-425A-B270-C5CA7353AA64}" srcOrd="0" destOrd="0" presId="urn:microsoft.com/office/officeart/2005/8/layout/orgChart1"/>
    <dgm:cxn modelId="{554C647E-F539-4BFF-B7FD-0BCFDB5D3C5E}" srcId="{82D38624-E063-4AE8-A272-132137F4A9CA}" destId="{698F7047-A80B-43CE-A181-D9A9EEC6FD5E}" srcOrd="0" destOrd="0" parTransId="{29A2CF32-2BFC-429E-B07A-E3C8A3642E23}" sibTransId="{DEE2C363-9484-471E-A700-AA26E9F583ED}"/>
    <dgm:cxn modelId="{89459BEC-624D-4A34-9341-0B710B4835AE}" type="presParOf" srcId="{FFD82D6C-5B2E-4B6F-85D5-C20026718695}" destId="{78E41F8D-C816-4A81-A1F6-E87C1FD15F2E}" srcOrd="0" destOrd="0" presId="urn:microsoft.com/office/officeart/2005/8/layout/orgChart1"/>
    <dgm:cxn modelId="{0E27848F-DE49-405C-AC8E-1B23C6901A79}" type="presParOf" srcId="{78E41F8D-C816-4A81-A1F6-E87C1FD15F2E}" destId="{83BA2ADD-F5FD-4EEC-8140-31FF10E09850}" srcOrd="0" destOrd="0" presId="urn:microsoft.com/office/officeart/2005/8/layout/orgChart1"/>
    <dgm:cxn modelId="{83059D76-D318-4DB2-9A08-E8F832F9C010}" type="presParOf" srcId="{83BA2ADD-F5FD-4EEC-8140-31FF10E09850}" destId="{E1487884-4EDA-46F6-ADE0-0359373FB7BB}" srcOrd="0" destOrd="0" presId="urn:microsoft.com/office/officeart/2005/8/layout/orgChart1"/>
    <dgm:cxn modelId="{C3CE7645-D47C-4723-A754-12EF7442CF53}" type="presParOf" srcId="{83BA2ADD-F5FD-4EEC-8140-31FF10E09850}" destId="{A421CC09-45EF-4E20-8792-36B9226F6039}" srcOrd="1" destOrd="0" presId="urn:microsoft.com/office/officeart/2005/8/layout/orgChart1"/>
    <dgm:cxn modelId="{73BF253A-4D32-4912-90DA-B457F9199E37}" type="presParOf" srcId="{78E41F8D-C816-4A81-A1F6-E87C1FD15F2E}" destId="{CEB32730-A58B-43A8-AF03-82713978B569}" srcOrd="1" destOrd="0" presId="urn:microsoft.com/office/officeart/2005/8/layout/orgChart1"/>
    <dgm:cxn modelId="{9B09299C-D666-4BA4-922D-F9632DDDB426}" type="presParOf" srcId="{CEB32730-A58B-43A8-AF03-82713978B569}" destId="{20518394-9E37-4B0D-9228-D55A8C33E4BD}" srcOrd="0" destOrd="0" presId="urn:microsoft.com/office/officeart/2005/8/layout/orgChart1"/>
    <dgm:cxn modelId="{D239802A-AA6D-430F-B835-F73B4BB81489}" type="presParOf" srcId="{CEB32730-A58B-43A8-AF03-82713978B569}" destId="{FC9ED212-7ECA-4472-B117-34C1C62E58C8}" srcOrd="1" destOrd="0" presId="urn:microsoft.com/office/officeart/2005/8/layout/orgChart1"/>
    <dgm:cxn modelId="{4CA69A45-5B22-49E9-91B6-567D31E490CF}" type="presParOf" srcId="{FC9ED212-7ECA-4472-B117-34C1C62E58C8}" destId="{ECC50275-D5F4-43B6-9B16-BE32CCB7622E}" srcOrd="0" destOrd="0" presId="urn:microsoft.com/office/officeart/2005/8/layout/orgChart1"/>
    <dgm:cxn modelId="{39C02069-0A1C-45EA-BA5D-D2DB17C416F1}" type="presParOf" srcId="{ECC50275-D5F4-43B6-9B16-BE32CCB7622E}" destId="{B4D8AA0C-BF5A-487C-9A96-58E7BA0E53C7}" srcOrd="0" destOrd="0" presId="urn:microsoft.com/office/officeart/2005/8/layout/orgChart1"/>
    <dgm:cxn modelId="{5A24441F-FAE8-4C9E-8E4F-8BE6F1D476F1}" type="presParOf" srcId="{ECC50275-D5F4-43B6-9B16-BE32CCB7622E}" destId="{A9C377AE-EC7F-4A0B-B4E8-B6D54D71E299}" srcOrd="1" destOrd="0" presId="urn:microsoft.com/office/officeart/2005/8/layout/orgChart1"/>
    <dgm:cxn modelId="{CCE2B003-1B41-4CCD-8ACA-E7A0E025719A}" type="presParOf" srcId="{FC9ED212-7ECA-4472-B117-34C1C62E58C8}" destId="{8000ECB3-F511-47C3-98D6-3C9741070223}" srcOrd="1" destOrd="0" presId="urn:microsoft.com/office/officeart/2005/8/layout/orgChart1"/>
    <dgm:cxn modelId="{E03F780D-ADC1-46A0-822D-C74163E49DD2}" type="presParOf" srcId="{FC9ED212-7ECA-4472-B117-34C1C62E58C8}" destId="{AB3FCB55-757A-4B62-BEBE-A179CF094F85}" srcOrd="2" destOrd="0" presId="urn:microsoft.com/office/officeart/2005/8/layout/orgChart1"/>
    <dgm:cxn modelId="{3391709F-DD3F-463B-82C8-A2A69F5D2815}" type="presParOf" srcId="{CEB32730-A58B-43A8-AF03-82713978B569}" destId="{77DF0D42-B425-4E74-8936-84BBF9810E61}" srcOrd="2" destOrd="0" presId="urn:microsoft.com/office/officeart/2005/8/layout/orgChart1"/>
    <dgm:cxn modelId="{EC9D309E-B3B7-413E-BF4B-5BF6F1DF9B13}" type="presParOf" srcId="{CEB32730-A58B-43A8-AF03-82713978B569}" destId="{5716490D-C43F-43E4-B80A-D309992F3841}" srcOrd="3" destOrd="0" presId="urn:microsoft.com/office/officeart/2005/8/layout/orgChart1"/>
    <dgm:cxn modelId="{0477DADB-5FF2-4F62-91E4-F7C74D6E1349}" type="presParOf" srcId="{5716490D-C43F-43E4-B80A-D309992F3841}" destId="{C233BDAF-8CCF-44A5-B113-7EFF8A7CBF1F}" srcOrd="0" destOrd="0" presId="urn:microsoft.com/office/officeart/2005/8/layout/orgChart1"/>
    <dgm:cxn modelId="{1C0102B2-91AA-4A1E-A532-AFE8625F5E9E}" type="presParOf" srcId="{C233BDAF-8CCF-44A5-B113-7EFF8A7CBF1F}" destId="{2DEA882E-9F67-4344-814C-D252AA28A897}" srcOrd="0" destOrd="0" presId="urn:microsoft.com/office/officeart/2005/8/layout/orgChart1"/>
    <dgm:cxn modelId="{8A505288-CA7A-447D-B492-2B6D863B742B}" type="presParOf" srcId="{C233BDAF-8CCF-44A5-B113-7EFF8A7CBF1F}" destId="{23968475-D836-4ABB-95E6-DD32DE09E7F8}" srcOrd="1" destOrd="0" presId="urn:microsoft.com/office/officeart/2005/8/layout/orgChart1"/>
    <dgm:cxn modelId="{E2491CD5-682D-4DEC-ACD7-9B87A89C5B62}" type="presParOf" srcId="{5716490D-C43F-43E4-B80A-D309992F3841}" destId="{0623933F-53B2-4095-9D9A-9E8B2E871EF2}" srcOrd="1" destOrd="0" presId="urn:microsoft.com/office/officeart/2005/8/layout/orgChart1"/>
    <dgm:cxn modelId="{05F89B1A-6F58-4B44-8799-DD4B1B96D719}" type="presParOf" srcId="{5716490D-C43F-43E4-B80A-D309992F3841}" destId="{CD83800A-449C-4C56-A2C4-E3CA3A1FD4C6}" srcOrd="2" destOrd="0" presId="urn:microsoft.com/office/officeart/2005/8/layout/orgChart1"/>
    <dgm:cxn modelId="{464D4732-59D7-4787-84F4-C6A099AE9039}" type="presParOf" srcId="{CEB32730-A58B-43A8-AF03-82713978B569}" destId="{03541528-13CC-425A-B270-C5CA7353AA64}" srcOrd="4" destOrd="0" presId="urn:microsoft.com/office/officeart/2005/8/layout/orgChart1"/>
    <dgm:cxn modelId="{A1D2CD67-0363-4887-BDF0-258D35DCC081}" type="presParOf" srcId="{CEB32730-A58B-43A8-AF03-82713978B569}" destId="{24599ED7-8459-43C8-88C6-EA3E28D70FD1}" srcOrd="5" destOrd="0" presId="urn:microsoft.com/office/officeart/2005/8/layout/orgChart1"/>
    <dgm:cxn modelId="{478E0B3D-8536-4624-9416-273CBFC23975}" type="presParOf" srcId="{24599ED7-8459-43C8-88C6-EA3E28D70FD1}" destId="{B1057C72-E9F8-46B2-8F1E-06EC96A860B9}" srcOrd="0" destOrd="0" presId="urn:microsoft.com/office/officeart/2005/8/layout/orgChart1"/>
    <dgm:cxn modelId="{7277869E-16C7-4462-80A3-DEF895951BBD}" type="presParOf" srcId="{B1057C72-E9F8-46B2-8F1E-06EC96A860B9}" destId="{E66E3570-7353-4333-8B80-1A942F797526}" srcOrd="0" destOrd="0" presId="urn:microsoft.com/office/officeart/2005/8/layout/orgChart1"/>
    <dgm:cxn modelId="{DFA29BAE-32EF-45F8-893D-E64B27A99ABC}" type="presParOf" srcId="{B1057C72-E9F8-46B2-8F1E-06EC96A860B9}" destId="{1BF1D666-A49E-47E5-8F9B-D88BC5695C6B}" srcOrd="1" destOrd="0" presId="urn:microsoft.com/office/officeart/2005/8/layout/orgChart1"/>
    <dgm:cxn modelId="{6DAC10AA-6C09-4614-B83D-8EBF75E3FC62}" type="presParOf" srcId="{24599ED7-8459-43C8-88C6-EA3E28D70FD1}" destId="{F4230E98-61FB-416C-A89A-9183DECF3134}" srcOrd="1" destOrd="0" presId="urn:microsoft.com/office/officeart/2005/8/layout/orgChart1"/>
    <dgm:cxn modelId="{9E82AC1E-C171-432E-B89D-A41E1C7C4212}" type="presParOf" srcId="{24599ED7-8459-43C8-88C6-EA3E28D70FD1}" destId="{3C923DFA-540F-4ED9-9142-528FCB79F3E0}" srcOrd="2" destOrd="0" presId="urn:microsoft.com/office/officeart/2005/8/layout/orgChart1"/>
    <dgm:cxn modelId="{A5583F79-548D-4D55-941B-E1A2CB51460D}" type="presParOf" srcId="{CEB32730-A58B-43A8-AF03-82713978B569}" destId="{203AFFF5-1B0A-479A-968E-9841A0BAB5E9}" srcOrd="6" destOrd="0" presId="urn:microsoft.com/office/officeart/2005/8/layout/orgChart1"/>
    <dgm:cxn modelId="{605A4828-6E29-4CF0-B161-AA264EA1AA5C}" type="presParOf" srcId="{CEB32730-A58B-43A8-AF03-82713978B569}" destId="{F3D172EF-FBE2-4DC8-A7A0-9F92B6CD0117}" srcOrd="7" destOrd="0" presId="urn:microsoft.com/office/officeart/2005/8/layout/orgChart1"/>
    <dgm:cxn modelId="{F4FA4903-12E7-4A8A-B359-E3E82FDC0653}" type="presParOf" srcId="{F3D172EF-FBE2-4DC8-A7A0-9F92B6CD0117}" destId="{A7323110-6B6F-46C7-943C-38807445D8AE}" srcOrd="0" destOrd="0" presId="urn:microsoft.com/office/officeart/2005/8/layout/orgChart1"/>
    <dgm:cxn modelId="{E9DE76AB-D618-493D-99AB-403FB31CFDFC}" type="presParOf" srcId="{A7323110-6B6F-46C7-943C-38807445D8AE}" destId="{DDD2B8E8-D97A-471E-BAAF-F5A3C0902832}" srcOrd="0" destOrd="0" presId="urn:microsoft.com/office/officeart/2005/8/layout/orgChart1"/>
    <dgm:cxn modelId="{14CA68F4-4002-43B9-924A-6969A5C41C82}" type="presParOf" srcId="{A7323110-6B6F-46C7-943C-38807445D8AE}" destId="{F7B6F8FF-0DD3-4B77-B5AB-BE7339245796}" srcOrd="1" destOrd="0" presId="urn:microsoft.com/office/officeart/2005/8/layout/orgChart1"/>
    <dgm:cxn modelId="{4488881E-E880-4A07-8D25-B7C68A247888}" type="presParOf" srcId="{F3D172EF-FBE2-4DC8-A7A0-9F92B6CD0117}" destId="{D9A39ECA-520A-4987-A9F9-37297B8732C6}" srcOrd="1" destOrd="0" presId="urn:microsoft.com/office/officeart/2005/8/layout/orgChart1"/>
    <dgm:cxn modelId="{9FE6E29F-0CA9-476B-9A84-76B01085D549}" type="presParOf" srcId="{F3D172EF-FBE2-4DC8-A7A0-9F92B6CD0117}" destId="{5235903A-5BCC-4562-AECA-A4F1A0D1F427}" srcOrd="2" destOrd="0" presId="urn:microsoft.com/office/officeart/2005/8/layout/orgChart1"/>
    <dgm:cxn modelId="{4C4FF6C4-BCCD-4F2C-8CC2-AEA1E9ABF495}" type="presParOf" srcId="{78E41F8D-C816-4A81-A1F6-E87C1FD15F2E}" destId="{56257F7F-D51F-40DC-B8D6-5F0347FB329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3AFFF5-1B0A-479A-968E-9841A0BAB5E9}">
      <dsp:nvSpPr>
        <dsp:cNvPr id="0" name=""/>
        <dsp:cNvSpPr/>
      </dsp:nvSpPr>
      <dsp:spPr>
        <a:xfrm>
          <a:off x="3988236" y="1120221"/>
          <a:ext cx="3203642" cy="5776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4175"/>
              </a:lnTo>
              <a:lnTo>
                <a:pt x="2264748" y="204175"/>
              </a:lnTo>
              <a:lnTo>
                <a:pt x="2264748" y="408351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41528-13CC-425A-B270-C5CA7353AA64}">
      <dsp:nvSpPr>
        <dsp:cNvPr id="0" name=""/>
        <dsp:cNvSpPr/>
      </dsp:nvSpPr>
      <dsp:spPr>
        <a:xfrm>
          <a:off x="3988236" y="1120221"/>
          <a:ext cx="1067880" cy="5776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4175"/>
              </a:lnTo>
              <a:lnTo>
                <a:pt x="754916" y="204175"/>
              </a:lnTo>
              <a:lnTo>
                <a:pt x="754916" y="408351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DF0D42-B425-4E74-8936-84BBF9810E61}">
      <dsp:nvSpPr>
        <dsp:cNvPr id="0" name=""/>
        <dsp:cNvSpPr/>
      </dsp:nvSpPr>
      <dsp:spPr>
        <a:xfrm>
          <a:off x="2920355" y="1120221"/>
          <a:ext cx="1067880" cy="577641"/>
        </a:xfrm>
        <a:custGeom>
          <a:avLst/>
          <a:gdLst/>
          <a:ahLst/>
          <a:cxnLst/>
          <a:rect l="0" t="0" r="0" b="0"/>
          <a:pathLst>
            <a:path>
              <a:moveTo>
                <a:pt x="754916" y="0"/>
              </a:moveTo>
              <a:lnTo>
                <a:pt x="754916" y="204175"/>
              </a:lnTo>
              <a:lnTo>
                <a:pt x="0" y="204175"/>
              </a:lnTo>
              <a:lnTo>
                <a:pt x="0" y="408351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518394-9E37-4B0D-9228-D55A8C33E4BD}">
      <dsp:nvSpPr>
        <dsp:cNvPr id="0" name=""/>
        <dsp:cNvSpPr/>
      </dsp:nvSpPr>
      <dsp:spPr>
        <a:xfrm>
          <a:off x="784593" y="1120221"/>
          <a:ext cx="3203642" cy="577641"/>
        </a:xfrm>
        <a:custGeom>
          <a:avLst/>
          <a:gdLst/>
          <a:ahLst/>
          <a:cxnLst/>
          <a:rect l="0" t="0" r="0" b="0"/>
          <a:pathLst>
            <a:path>
              <a:moveTo>
                <a:pt x="2264748" y="0"/>
              </a:moveTo>
              <a:lnTo>
                <a:pt x="2264748" y="204175"/>
              </a:lnTo>
              <a:lnTo>
                <a:pt x="0" y="204175"/>
              </a:lnTo>
              <a:lnTo>
                <a:pt x="0" y="408351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487884-4EDA-46F6-ADE0-0359373FB7BB}">
      <dsp:nvSpPr>
        <dsp:cNvPr id="0" name=""/>
        <dsp:cNvSpPr/>
      </dsp:nvSpPr>
      <dsp:spPr>
        <a:xfrm>
          <a:off x="407819" y="258270"/>
          <a:ext cx="7160833" cy="861951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Page d'accueil / A propos du festival</a:t>
          </a:r>
        </a:p>
      </dsp:txBody>
      <dsp:txXfrm>
        <a:off x="407819" y="258270"/>
        <a:ext cx="7160833" cy="861951"/>
      </dsp:txXfrm>
    </dsp:sp>
    <dsp:sp modelId="{B4D8AA0C-BF5A-487C-9A96-58E7BA0E53C7}">
      <dsp:nvSpPr>
        <dsp:cNvPr id="0" name=""/>
        <dsp:cNvSpPr/>
      </dsp:nvSpPr>
      <dsp:spPr>
        <a:xfrm>
          <a:off x="5532" y="1697863"/>
          <a:ext cx="1558120" cy="967673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Films à l'affiche</a:t>
          </a:r>
        </a:p>
      </dsp:txBody>
      <dsp:txXfrm>
        <a:off x="5532" y="1697863"/>
        <a:ext cx="1558120" cy="967673"/>
      </dsp:txXfrm>
    </dsp:sp>
    <dsp:sp modelId="{2DEA882E-9F67-4344-814C-D252AA28A897}">
      <dsp:nvSpPr>
        <dsp:cNvPr id="0" name=""/>
        <dsp:cNvSpPr/>
      </dsp:nvSpPr>
      <dsp:spPr>
        <a:xfrm>
          <a:off x="2141294" y="1697863"/>
          <a:ext cx="1558120" cy="967673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Réserver</a:t>
          </a:r>
        </a:p>
      </dsp:txBody>
      <dsp:txXfrm>
        <a:off x="2141294" y="1697863"/>
        <a:ext cx="1558120" cy="967673"/>
      </dsp:txXfrm>
    </dsp:sp>
    <dsp:sp modelId="{E66E3570-7353-4333-8B80-1A942F797526}">
      <dsp:nvSpPr>
        <dsp:cNvPr id="0" name=""/>
        <dsp:cNvSpPr/>
      </dsp:nvSpPr>
      <dsp:spPr>
        <a:xfrm>
          <a:off x="4277056" y="1697863"/>
          <a:ext cx="1558120" cy="967673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Actualités</a:t>
          </a:r>
        </a:p>
      </dsp:txBody>
      <dsp:txXfrm>
        <a:off x="4277056" y="1697863"/>
        <a:ext cx="1558120" cy="967673"/>
      </dsp:txXfrm>
    </dsp:sp>
    <dsp:sp modelId="{DDD2B8E8-D97A-471E-BAAF-F5A3C0902832}">
      <dsp:nvSpPr>
        <dsp:cNvPr id="0" name=""/>
        <dsp:cNvSpPr/>
      </dsp:nvSpPr>
      <dsp:spPr>
        <a:xfrm>
          <a:off x="6412818" y="1697863"/>
          <a:ext cx="1558120" cy="967673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Contact</a:t>
          </a:r>
        </a:p>
      </dsp:txBody>
      <dsp:txXfrm>
        <a:off x="6412818" y="1697863"/>
        <a:ext cx="1558120" cy="9676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202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33390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867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3811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8138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9572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6701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7476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7799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0221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1700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vertical et texte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de sectio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eul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rive.google.com/open?id=1tCdZj8vTWTVdo6nD1dEmCPgu34TP2ca9e68A2EMWp_Q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524000" y="222905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r>
              <a:rPr lang="fr-FR" sz="5400" b="1" dirty="0" smtClean="0">
                <a:latin typeface="Quattrocento Sans"/>
                <a:ea typeface="Quattrocento Sans"/>
                <a:cs typeface="Quattrocento Sans"/>
                <a:sym typeface="Quattrocento Sans"/>
              </a:rPr>
              <a:t>P3 – Analysez les besoins de votre client pour son Festival de films</a:t>
            </a:r>
            <a:endParaRPr sz="5400" b="1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524000" y="5164835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fr-FR" dirty="0"/>
              <a:t>Thomas Claireau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fr-FR" dirty="0"/>
              <a:t>Parcours Développeur d’application - Frontend</a:t>
            </a:r>
            <a:endParaRPr dirty="0"/>
          </a:p>
        </p:txBody>
      </p:sp>
      <p:pic>
        <p:nvPicPr>
          <p:cNvPr id="87" name="Google Shape;8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3330" y="868334"/>
            <a:ext cx="1089956" cy="1089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logo-foo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868" y="741799"/>
            <a:ext cx="1038225" cy="134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838200" y="964277"/>
            <a:ext cx="10515600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3959"/>
            </a:pPr>
            <a:r>
              <a:rPr lang="fr-FR" sz="3959" dirty="0" smtClean="0">
                <a:latin typeface="Quattrocento Sans"/>
                <a:ea typeface="Quattrocento Sans"/>
                <a:cs typeface="Quattrocento Sans"/>
                <a:sym typeface="Quattrocento Sans"/>
              </a:rPr>
              <a:t>Spécifications fonctionnelles</a:t>
            </a:r>
            <a:r>
              <a:rPr lang="fr-FR" sz="3959" dirty="0">
                <a:latin typeface="Quattrocento Sans"/>
                <a:ea typeface="Quattrocento Sans"/>
                <a:cs typeface="Quattrocento Sans"/>
                <a:sym typeface="Quattrocento Sans"/>
              </a:rPr>
              <a:t/>
            </a:r>
            <a:br>
              <a:rPr lang="fr-FR" sz="3959" dirty="0"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fr-FR" sz="3200" dirty="0" smtClean="0">
                <a:solidFill>
                  <a:schemeClr val="bg1">
                    <a:lumMod val="6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Arborescence du site</a:t>
            </a:r>
            <a:endParaRPr sz="1600" dirty="0">
              <a:solidFill>
                <a:schemeClr val="bg1">
                  <a:lumMod val="65000"/>
                </a:schemeClr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839931" y="236741"/>
            <a:ext cx="614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fr-FR" sz="14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P3 </a:t>
            </a:r>
            <a:r>
              <a:rPr lang="fr-FR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fr-FR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Analysez les besoins de votre client pour son Festival de films</a:t>
            </a:r>
            <a:r>
              <a:rPr lang="fr-FR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fr-FR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fr-FR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Thomas Claireau – DA-Frontend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e 3"/>
          <p:cNvGrpSpPr/>
          <p:nvPr/>
        </p:nvGrpSpPr>
        <p:grpSpPr>
          <a:xfrm>
            <a:off x="9736014" y="270481"/>
            <a:ext cx="1321798" cy="591628"/>
            <a:chOff x="9559602" y="236736"/>
            <a:chExt cx="1321798" cy="591628"/>
          </a:xfrm>
        </p:grpSpPr>
        <p:pic>
          <p:nvPicPr>
            <p:cNvPr id="108" name="Google Shape;108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59602" y="236736"/>
              <a:ext cx="591628" cy="5916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4" descr="logo-foot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4992" y="237964"/>
              <a:ext cx="456408" cy="59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12" name="Diagramme 11"/>
          <p:cNvGraphicFramePr/>
          <p:nvPr>
            <p:extLst>
              <p:ext uri="{D42A27DB-BD31-4B8C-83A1-F6EECF244321}">
                <p14:modId xmlns:p14="http://schemas.microsoft.com/office/powerpoint/2010/main" val="280724405"/>
              </p:ext>
            </p:extLst>
          </p:nvPr>
        </p:nvGraphicFramePr>
        <p:xfrm>
          <a:off x="2195146" y="2588969"/>
          <a:ext cx="7976472" cy="2923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19986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838200" y="964277"/>
            <a:ext cx="10515600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3959"/>
            </a:pPr>
            <a:r>
              <a:rPr lang="fr-FR" sz="3959" dirty="0" smtClean="0">
                <a:latin typeface="Quattrocento Sans"/>
                <a:ea typeface="Quattrocento Sans"/>
                <a:cs typeface="Quattrocento Sans"/>
                <a:sym typeface="Quattrocento Sans"/>
              </a:rPr>
              <a:t>Spécifications fonctionnelles</a:t>
            </a:r>
            <a:r>
              <a:rPr lang="fr-FR" sz="3959" dirty="0">
                <a:latin typeface="Quattrocento Sans"/>
                <a:ea typeface="Quattrocento Sans"/>
                <a:cs typeface="Quattrocento Sans"/>
                <a:sym typeface="Quattrocento Sans"/>
              </a:rPr>
              <a:t/>
            </a:r>
            <a:br>
              <a:rPr lang="fr-FR" sz="3959" dirty="0"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fr-FR" sz="3200" dirty="0" smtClean="0">
                <a:solidFill>
                  <a:schemeClr val="bg1">
                    <a:lumMod val="6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Aperçu des contenus</a:t>
            </a:r>
            <a:endParaRPr sz="1600" dirty="0">
              <a:solidFill>
                <a:schemeClr val="bg1">
                  <a:lumMod val="65000"/>
                </a:schemeClr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839931" y="236741"/>
            <a:ext cx="614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fr-FR" sz="14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P3 </a:t>
            </a:r>
            <a:r>
              <a:rPr lang="fr-FR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fr-FR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Analysez les besoins de votre client pour son Festival de films</a:t>
            </a:r>
            <a:r>
              <a:rPr lang="fr-FR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fr-FR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fr-FR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Thomas Claireau – DA-Frontend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e 3"/>
          <p:cNvGrpSpPr/>
          <p:nvPr/>
        </p:nvGrpSpPr>
        <p:grpSpPr>
          <a:xfrm>
            <a:off x="9736014" y="270481"/>
            <a:ext cx="1321798" cy="591628"/>
            <a:chOff x="9559602" y="236736"/>
            <a:chExt cx="1321798" cy="591628"/>
          </a:xfrm>
        </p:grpSpPr>
        <p:pic>
          <p:nvPicPr>
            <p:cNvPr id="108" name="Google Shape;108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59602" y="236736"/>
              <a:ext cx="591628" cy="5916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4" descr="logo-foot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4992" y="237964"/>
              <a:ext cx="456408" cy="59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Image 7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692"/>
          <a:stretch/>
        </p:blipFill>
        <p:spPr bwMode="auto">
          <a:xfrm>
            <a:off x="1019906" y="2354415"/>
            <a:ext cx="2640623" cy="35718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 8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29"/>
          <a:stretch/>
        </p:blipFill>
        <p:spPr bwMode="auto">
          <a:xfrm>
            <a:off x="3660529" y="2354415"/>
            <a:ext cx="2642400" cy="3571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0" name="Groupe 9"/>
          <p:cNvGrpSpPr/>
          <p:nvPr/>
        </p:nvGrpSpPr>
        <p:grpSpPr>
          <a:xfrm>
            <a:off x="7269048" y="2275508"/>
            <a:ext cx="3560560" cy="3729013"/>
            <a:chOff x="0" y="0"/>
            <a:chExt cx="6080125" cy="6367780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725"/>
            <a:stretch/>
          </p:blipFill>
          <p:spPr bwMode="auto">
            <a:xfrm>
              <a:off x="0" y="0"/>
              <a:ext cx="1831975" cy="636778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75" b="33697"/>
            <a:stretch/>
          </p:blipFill>
          <p:spPr bwMode="auto">
            <a:xfrm>
              <a:off x="2133600" y="38100"/>
              <a:ext cx="1831975" cy="495871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03"/>
            <a:stretch/>
          </p:blipFill>
          <p:spPr bwMode="auto">
            <a:xfrm>
              <a:off x="4248150" y="38100"/>
              <a:ext cx="1831975" cy="575691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773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838200" y="964277"/>
            <a:ext cx="10515600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3959"/>
            </a:pPr>
            <a:r>
              <a:rPr lang="fr-FR" sz="3959" dirty="0" smtClean="0">
                <a:latin typeface="Quattrocento Sans"/>
                <a:ea typeface="Quattrocento Sans"/>
                <a:cs typeface="Quattrocento Sans"/>
                <a:sym typeface="Quattrocento Sans"/>
              </a:rPr>
              <a:t>Spécifications techniques</a:t>
            </a:r>
            <a:r>
              <a:rPr lang="fr-FR" sz="3959" dirty="0">
                <a:latin typeface="Quattrocento Sans"/>
                <a:ea typeface="Quattrocento Sans"/>
                <a:cs typeface="Quattrocento Sans"/>
                <a:sym typeface="Quattrocento Sans"/>
              </a:rPr>
              <a:t/>
            </a:r>
            <a:br>
              <a:rPr lang="fr-FR" sz="3959" dirty="0"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fr-FR" sz="3200" dirty="0" smtClean="0">
                <a:solidFill>
                  <a:schemeClr val="bg1">
                    <a:lumMod val="6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Choix technologiques</a:t>
            </a:r>
            <a:endParaRPr sz="1600" dirty="0">
              <a:solidFill>
                <a:schemeClr val="bg1">
                  <a:lumMod val="65000"/>
                </a:schemeClr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839931" y="236741"/>
            <a:ext cx="614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fr-FR" sz="14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P3 </a:t>
            </a:r>
            <a:r>
              <a:rPr lang="fr-FR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fr-FR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Analysez les besoins de votre client pour son Festival de films</a:t>
            </a:r>
            <a:r>
              <a:rPr lang="fr-FR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fr-FR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fr-FR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Thomas Claireau – DA-Frontend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e 3"/>
          <p:cNvGrpSpPr/>
          <p:nvPr/>
        </p:nvGrpSpPr>
        <p:grpSpPr>
          <a:xfrm>
            <a:off x="9736014" y="270481"/>
            <a:ext cx="1321798" cy="591628"/>
            <a:chOff x="9559602" y="236736"/>
            <a:chExt cx="1321798" cy="591628"/>
          </a:xfrm>
        </p:grpSpPr>
        <p:pic>
          <p:nvPicPr>
            <p:cNvPr id="108" name="Google Shape;108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59602" y="236736"/>
              <a:ext cx="591628" cy="5916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4" descr="logo-foot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4992" y="237964"/>
              <a:ext cx="456408" cy="59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Espace réservé du texte 2"/>
          <p:cNvSpPr>
            <a:spLocks noGrp="1"/>
          </p:cNvSpPr>
          <p:nvPr>
            <p:ph type="body" idx="1"/>
          </p:nvPr>
        </p:nvSpPr>
        <p:spPr>
          <a:xfrm>
            <a:off x="838199" y="2102813"/>
            <a:ext cx="9360877" cy="4351200"/>
          </a:xfrm>
        </p:spPr>
        <p:txBody>
          <a:bodyPr/>
          <a:lstStyle/>
          <a:p>
            <a:r>
              <a:rPr lang="fr-FR" dirty="0" smtClean="0"/>
              <a:t>Besoin d’autonomie sur l’édition de contenu : utiliser une solution CMS : Wordpress</a:t>
            </a:r>
          </a:p>
          <a:p>
            <a:r>
              <a:rPr lang="fr-FR" dirty="0" smtClean="0"/>
              <a:t>Intégration Google Map pour l’adresse du festival</a:t>
            </a:r>
          </a:p>
          <a:p>
            <a:r>
              <a:rPr lang="fr-FR" dirty="0" smtClean="0"/>
              <a:t>Le nom de domaine sera en .</a:t>
            </a:r>
            <a:r>
              <a:rPr lang="fr-FR" dirty="0" err="1" smtClean="0"/>
              <a:t>org</a:t>
            </a:r>
            <a:r>
              <a:rPr lang="fr-FR" dirty="0" smtClean="0"/>
              <a:t>, extension qui convient parfaitement aux associations</a:t>
            </a:r>
          </a:p>
          <a:p>
            <a:r>
              <a:rPr lang="fr-FR" dirty="0" smtClean="0"/>
              <a:t>Création de 3 adresses emails pour l’équipe de l’association</a:t>
            </a:r>
          </a:p>
          <a:p>
            <a:r>
              <a:rPr lang="fr-FR" dirty="0" smtClean="0"/>
              <a:t>Le site sera compatible sur tablette et mobile ainsi que sur tous les navigateurs récents</a:t>
            </a:r>
            <a:endParaRPr lang="fr-FR" dirty="0"/>
          </a:p>
          <a:p>
            <a:pPr marL="11430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791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838200" y="964277"/>
            <a:ext cx="10515600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3959"/>
            </a:pPr>
            <a:r>
              <a:rPr lang="fr-FR" sz="3959" dirty="0" smtClean="0">
                <a:latin typeface="Quattrocento Sans"/>
                <a:ea typeface="Quattrocento Sans"/>
                <a:cs typeface="Quattrocento Sans"/>
                <a:sym typeface="Quattrocento Sans"/>
              </a:rPr>
              <a:t>Budget</a:t>
            </a:r>
            <a:endParaRPr sz="1600" dirty="0">
              <a:solidFill>
                <a:schemeClr val="bg1">
                  <a:lumMod val="65000"/>
                </a:schemeClr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839931" y="236741"/>
            <a:ext cx="614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fr-FR" sz="14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P3 </a:t>
            </a:r>
            <a:r>
              <a:rPr lang="fr-FR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fr-FR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Analysez les besoins de votre client pour son Festival de films</a:t>
            </a:r>
            <a:r>
              <a:rPr lang="fr-FR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fr-FR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fr-FR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Thomas Claireau – DA-Frontend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e 3"/>
          <p:cNvGrpSpPr/>
          <p:nvPr/>
        </p:nvGrpSpPr>
        <p:grpSpPr>
          <a:xfrm>
            <a:off x="9736014" y="270481"/>
            <a:ext cx="1321798" cy="591628"/>
            <a:chOff x="9559602" y="236736"/>
            <a:chExt cx="1321798" cy="591628"/>
          </a:xfrm>
        </p:grpSpPr>
        <p:pic>
          <p:nvPicPr>
            <p:cNvPr id="108" name="Google Shape;108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59602" y="236736"/>
              <a:ext cx="591628" cy="5916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4" descr="logo-foot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4992" y="237964"/>
              <a:ext cx="456408" cy="59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530521"/>
            <a:ext cx="6133333" cy="2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8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838200" y="964277"/>
            <a:ext cx="10515600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Quattrocento Sans"/>
              <a:buNone/>
            </a:pPr>
            <a:r>
              <a:rPr lang="fr-FR" sz="3959" dirty="0" smtClean="0">
                <a:latin typeface="Quattrocento Sans"/>
                <a:ea typeface="Quattrocento Sans"/>
                <a:cs typeface="Quattrocento Sans"/>
                <a:sym typeface="Quattrocento Sans"/>
              </a:rPr>
              <a:t>Cadre du projet</a:t>
            </a:r>
            <a:endParaRPr sz="1979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839931" y="236741"/>
            <a:ext cx="614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fr-FR" sz="14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P3 </a:t>
            </a:r>
            <a:r>
              <a:rPr lang="fr-FR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fr-FR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Analysez les besoins de votre client pour son Festival de films</a:t>
            </a:r>
            <a:r>
              <a:rPr lang="fr-FR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fr-FR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fr-FR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Thomas Claireau – DA-Frontend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2034390"/>
            <a:ext cx="6239608" cy="4351200"/>
          </a:xfrm>
        </p:spPr>
        <p:txBody>
          <a:bodyPr/>
          <a:lstStyle/>
          <a:p>
            <a:r>
              <a:rPr lang="fr-FR" dirty="0"/>
              <a:t>Festival des films de plein air du 05 au 08 Aout prochain au parc Monceau à Paris</a:t>
            </a:r>
          </a:p>
          <a:p>
            <a:r>
              <a:rPr lang="fr-FR" dirty="0"/>
              <a:t>Objectifs </a:t>
            </a:r>
            <a:r>
              <a:rPr lang="fr-FR" dirty="0" smtClean="0"/>
              <a:t>:</a:t>
            </a:r>
          </a:p>
          <a:p>
            <a:pPr lvl="1"/>
            <a:r>
              <a:rPr lang="fr-FR" dirty="0" smtClean="0"/>
              <a:t>Développer la présence en ligne du festival</a:t>
            </a:r>
          </a:p>
          <a:p>
            <a:pPr lvl="1"/>
            <a:r>
              <a:rPr lang="fr-FR" dirty="0" smtClean="0"/>
              <a:t>Annoncer et communiquer sur les films projetés</a:t>
            </a:r>
          </a:p>
          <a:p>
            <a:pPr lvl="1"/>
            <a:r>
              <a:rPr lang="fr-FR" dirty="0" smtClean="0"/>
              <a:t>Recueillir des réservations sur chaque film projeté</a:t>
            </a:r>
          </a:p>
          <a:p>
            <a:endParaRPr lang="fr-FR" dirty="0"/>
          </a:p>
          <a:p>
            <a:pPr marL="114300" indent="0">
              <a:buNone/>
            </a:pP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967" y="2734909"/>
            <a:ext cx="3638095" cy="2161905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9736014" y="270481"/>
            <a:ext cx="1321798" cy="591628"/>
            <a:chOff x="9559602" y="236736"/>
            <a:chExt cx="1321798" cy="591628"/>
          </a:xfrm>
        </p:grpSpPr>
        <p:pic>
          <p:nvPicPr>
            <p:cNvPr id="108" name="Google Shape;108;p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559602" y="236736"/>
              <a:ext cx="591628" cy="5916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4" descr="logo-foote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4992" y="237964"/>
              <a:ext cx="456408" cy="59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838200" y="964277"/>
            <a:ext cx="10515600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Quattrocento Sans"/>
              <a:buNone/>
            </a:pPr>
            <a:r>
              <a:rPr lang="fr-FR" sz="3959" dirty="0" smtClean="0">
                <a:latin typeface="Quattrocento Sans"/>
                <a:ea typeface="Quattrocento Sans"/>
                <a:cs typeface="Quattrocento Sans"/>
                <a:sym typeface="Quattrocento Sans"/>
              </a:rPr>
              <a:t>Cadre du projet</a:t>
            </a:r>
            <a:br>
              <a:rPr lang="fr-FR" sz="3959" dirty="0" smtClean="0"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fr-FR" sz="3200" dirty="0" smtClean="0">
                <a:solidFill>
                  <a:schemeClr val="bg1">
                    <a:lumMod val="6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Planning prévisionnel</a:t>
            </a:r>
            <a:endParaRPr sz="1979" dirty="0">
              <a:solidFill>
                <a:schemeClr val="bg1">
                  <a:lumMod val="65000"/>
                </a:schemeClr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839931" y="236741"/>
            <a:ext cx="614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fr-FR" sz="14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P3 </a:t>
            </a:r>
            <a:r>
              <a:rPr lang="fr-FR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fr-FR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Analysez les besoins de votre client pour son Festival de films</a:t>
            </a:r>
            <a:r>
              <a:rPr lang="fr-FR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fr-FR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fr-FR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Thomas Claireau – DA-Frontend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e 3"/>
          <p:cNvGrpSpPr/>
          <p:nvPr/>
        </p:nvGrpSpPr>
        <p:grpSpPr>
          <a:xfrm>
            <a:off x="9736014" y="270481"/>
            <a:ext cx="1321798" cy="591628"/>
            <a:chOff x="9559602" y="236736"/>
            <a:chExt cx="1321798" cy="591628"/>
          </a:xfrm>
        </p:grpSpPr>
        <p:pic>
          <p:nvPicPr>
            <p:cNvPr id="108" name="Google Shape;108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59602" y="236736"/>
              <a:ext cx="591628" cy="5916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4" descr="logo-foot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4992" y="237964"/>
              <a:ext cx="456408" cy="59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208404"/>
            <a:ext cx="5353781" cy="1003293"/>
          </a:xfrm>
          <a:prstGeom prst="rect">
            <a:avLst/>
          </a:prstGeom>
        </p:spPr>
      </p:pic>
      <p:pic>
        <p:nvPicPr>
          <p:cNvPr id="6" name="Image 5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3372344"/>
            <a:ext cx="7495481" cy="291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6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838200" y="964277"/>
            <a:ext cx="10515600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Quattrocento Sans"/>
              <a:buNone/>
            </a:pPr>
            <a:r>
              <a:rPr lang="fr-FR" sz="3959" dirty="0" smtClean="0">
                <a:latin typeface="Quattrocento Sans"/>
                <a:ea typeface="Quattrocento Sans"/>
                <a:cs typeface="Quattrocento Sans"/>
                <a:sym typeface="Quattrocento Sans"/>
              </a:rPr>
              <a:t>Benchmark</a:t>
            </a:r>
            <a:br>
              <a:rPr lang="fr-FR" sz="3959" dirty="0" smtClean="0"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fr-FR" sz="3200" dirty="0" smtClean="0">
                <a:solidFill>
                  <a:schemeClr val="bg1">
                    <a:lumMod val="6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Sofilm Summercamp</a:t>
            </a:r>
            <a:endParaRPr sz="1979" dirty="0">
              <a:solidFill>
                <a:schemeClr val="bg1">
                  <a:lumMod val="65000"/>
                </a:schemeClr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839931" y="236741"/>
            <a:ext cx="614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fr-FR" sz="14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P3 </a:t>
            </a:r>
            <a:r>
              <a:rPr lang="fr-FR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fr-FR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Analysez les besoins de votre client pour son Festival de films</a:t>
            </a:r>
            <a:r>
              <a:rPr lang="fr-FR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fr-FR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fr-FR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Thomas Claireau – DA-Frontend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e 3"/>
          <p:cNvGrpSpPr/>
          <p:nvPr/>
        </p:nvGrpSpPr>
        <p:grpSpPr>
          <a:xfrm>
            <a:off x="9736014" y="270481"/>
            <a:ext cx="1321798" cy="591628"/>
            <a:chOff x="9559602" y="236736"/>
            <a:chExt cx="1321798" cy="591628"/>
          </a:xfrm>
        </p:grpSpPr>
        <p:pic>
          <p:nvPicPr>
            <p:cNvPr id="108" name="Google Shape;108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59602" y="236736"/>
              <a:ext cx="591628" cy="5916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4" descr="logo-foot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4992" y="237964"/>
              <a:ext cx="456408" cy="59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Image 8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386" y="1667681"/>
            <a:ext cx="5760720" cy="4806315"/>
          </a:xfrm>
          <a:prstGeom prst="rect">
            <a:avLst/>
          </a:prstGeom>
        </p:spPr>
      </p:pic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621840"/>
              </p:ext>
            </p:extLst>
          </p:nvPr>
        </p:nvGraphicFramePr>
        <p:xfrm>
          <a:off x="838200" y="3566648"/>
          <a:ext cx="4553586" cy="1008380"/>
        </p:xfrm>
        <a:graphic>
          <a:graphicData uri="http://schemas.openxmlformats.org/drawingml/2006/table">
            <a:tbl>
              <a:tblPr firstRow="1" firstCol="1" bandRow="1"/>
              <a:tblGrid>
                <a:gridCol w="2276793">
                  <a:extLst>
                    <a:ext uri="{9D8B030D-6E8A-4147-A177-3AD203B41FA5}">
                      <a16:colId xmlns:a16="http://schemas.microsoft.com/office/drawing/2014/main" val="3163178949"/>
                    </a:ext>
                  </a:extLst>
                </a:gridCol>
                <a:gridCol w="2276793">
                  <a:extLst>
                    <a:ext uri="{9D8B030D-6E8A-4147-A177-3AD203B41FA5}">
                      <a16:colId xmlns:a16="http://schemas.microsoft.com/office/drawing/2014/main" val="3844335750"/>
                    </a:ext>
                  </a:extLst>
                </a:gridCol>
              </a:tblGrid>
              <a:tr h="2520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Points forts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Points faibles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164455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Charte graphique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Manque d’image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9877236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Charte éditoriale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Clarté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5855581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Responsive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Système de réservation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195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735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838200" y="964277"/>
            <a:ext cx="10515600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Quattrocento Sans"/>
              <a:buNone/>
            </a:pPr>
            <a:r>
              <a:rPr lang="fr-FR" sz="3959" dirty="0" smtClean="0">
                <a:latin typeface="Quattrocento Sans"/>
                <a:ea typeface="Quattrocento Sans"/>
                <a:cs typeface="Quattrocento Sans"/>
                <a:sym typeface="Quattrocento Sans"/>
              </a:rPr>
              <a:t>Benchmark</a:t>
            </a:r>
            <a:br>
              <a:rPr lang="fr-FR" sz="3959" dirty="0" smtClean="0"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fr-FR" sz="3200" dirty="0" smtClean="0">
                <a:solidFill>
                  <a:schemeClr val="bg1">
                    <a:lumMod val="6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Cinéma sous les étoiles</a:t>
            </a:r>
            <a:endParaRPr sz="1979" dirty="0">
              <a:solidFill>
                <a:schemeClr val="bg1">
                  <a:lumMod val="65000"/>
                </a:schemeClr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839931" y="236741"/>
            <a:ext cx="614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fr-FR" sz="14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P3 </a:t>
            </a:r>
            <a:r>
              <a:rPr lang="fr-FR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fr-FR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Analysez les besoins de votre client pour son Festival de films</a:t>
            </a:r>
            <a:r>
              <a:rPr lang="fr-FR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fr-FR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fr-FR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Thomas Claireau – DA-Frontend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e 3"/>
          <p:cNvGrpSpPr/>
          <p:nvPr/>
        </p:nvGrpSpPr>
        <p:grpSpPr>
          <a:xfrm>
            <a:off x="9736014" y="270481"/>
            <a:ext cx="1321798" cy="591628"/>
            <a:chOff x="9559602" y="236736"/>
            <a:chExt cx="1321798" cy="591628"/>
          </a:xfrm>
        </p:grpSpPr>
        <p:pic>
          <p:nvPicPr>
            <p:cNvPr id="108" name="Google Shape;108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59602" y="236736"/>
              <a:ext cx="591628" cy="5916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4" descr="logo-foot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4992" y="237964"/>
              <a:ext cx="456408" cy="59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Image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031" y="1503484"/>
            <a:ext cx="4663028" cy="4852695"/>
          </a:xfrm>
          <a:prstGeom prst="rect">
            <a:avLst/>
          </a:prstGeom>
        </p:spPr>
      </p:pic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800272"/>
              </p:ext>
            </p:extLst>
          </p:nvPr>
        </p:nvGraphicFramePr>
        <p:xfrm>
          <a:off x="1222961" y="3425641"/>
          <a:ext cx="4738224" cy="1008380"/>
        </p:xfrm>
        <a:graphic>
          <a:graphicData uri="http://schemas.openxmlformats.org/drawingml/2006/table">
            <a:tbl>
              <a:tblPr firstRow="1" firstCol="1" bandRow="1"/>
              <a:tblGrid>
                <a:gridCol w="2369112">
                  <a:extLst>
                    <a:ext uri="{9D8B030D-6E8A-4147-A177-3AD203B41FA5}">
                      <a16:colId xmlns:a16="http://schemas.microsoft.com/office/drawing/2014/main" val="2204023285"/>
                    </a:ext>
                  </a:extLst>
                </a:gridCol>
                <a:gridCol w="2369112">
                  <a:extLst>
                    <a:ext uri="{9D8B030D-6E8A-4147-A177-3AD203B41FA5}">
                      <a16:colId xmlns:a16="http://schemas.microsoft.com/office/drawing/2014/main" val="3890600482"/>
                    </a:ext>
                  </a:extLst>
                </a:gridCol>
              </a:tblGrid>
              <a:tr h="2520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Points forts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Points faibles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794689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Charte graphique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Trop d’animation, manque de clarté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5781689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Images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Chargement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1613109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Contenu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Système de réservation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2140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181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838200" y="964277"/>
            <a:ext cx="10515600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Quattrocento Sans"/>
              <a:buNone/>
            </a:pPr>
            <a:r>
              <a:rPr lang="fr-FR" sz="3959" dirty="0" smtClean="0">
                <a:latin typeface="Quattrocento Sans"/>
                <a:ea typeface="Quattrocento Sans"/>
                <a:cs typeface="Quattrocento Sans"/>
                <a:sym typeface="Quattrocento Sans"/>
              </a:rPr>
              <a:t>Benchmark</a:t>
            </a:r>
            <a:br>
              <a:rPr lang="fr-FR" sz="3959" dirty="0" smtClean="0"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fr-FR" sz="3200" dirty="0" smtClean="0">
                <a:solidFill>
                  <a:schemeClr val="bg1">
                    <a:lumMod val="6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Festival du film Peplum</a:t>
            </a:r>
            <a:endParaRPr sz="1979" dirty="0">
              <a:solidFill>
                <a:schemeClr val="bg1">
                  <a:lumMod val="65000"/>
                </a:schemeClr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839931" y="236741"/>
            <a:ext cx="614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fr-FR" sz="14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P3 </a:t>
            </a:r>
            <a:r>
              <a:rPr lang="fr-FR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fr-FR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Analysez les besoins de votre client pour son Festival de films</a:t>
            </a:r>
            <a:r>
              <a:rPr lang="fr-FR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fr-FR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fr-FR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Thomas Claireau – DA-Frontend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e 3"/>
          <p:cNvGrpSpPr/>
          <p:nvPr/>
        </p:nvGrpSpPr>
        <p:grpSpPr>
          <a:xfrm>
            <a:off x="9736014" y="270481"/>
            <a:ext cx="1321798" cy="591628"/>
            <a:chOff x="9559602" y="236736"/>
            <a:chExt cx="1321798" cy="591628"/>
          </a:xfrm>
        </p:grpSpPr>
        <p:pic>
          <p:nvPicPr>
            <p:cNvPr id="108" name="Google Shape;108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59602" y="236736"/>
              <a:ext cx="591628" cy="5916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4" descr="logo-foot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4992" y="237964"/>
              <a:ext cx="456408" cy="59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Image 6"/>
          <p:cNvPicPr/>
          <p:nvPr/>
        </p:nvPicPr>
        <p:blipFill>
          <a:blip r:embed="rId5"/>
          <a:stretch>
            <a:fillRect/>
          </a:stretch>
        </p:blipFill>
        <p:spPr>
          <a:xfrm>
            <a:off x="6096000" y="1342023"/>
            <a:ext cx="5760720" cy="5211445"/>
          </a:xfrm>
          <a:prstGeom prst="rect">
            <a:avLst/>
          </a:prstGeom>
        </p:spPr>
      </p:pic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033278"/>
              </p:ext>
            </p:extLst>
          </p:nvPr>
        </p:nvGraphicFramePr>
        <p:xfrm>
          <a:off x="838200" y="3469687"/>
          <a:ext cx="4465662" cy="756285"/>
        </p:xfrm>
        <a:graphic>
          <a:graphicData uri="http://schemas.openxmlformats.org/drawingml/2006/table">
            <a:tbl>
              <a:tblPr firstRow="1" firstCol="1" bandRow="1"/>
              <a:tblGrid>
                <a:gridCol w="2232831">
                  <a:extLst>
                    <a:ext uri="{9D8B030D-6E8A-4147-A177-3AD203B41FA5}">
                      <a16:colId xmlns:a16="http://schemas.microsoft.com/office/drawing/2014/main" val="3754331257"/>
                    </a:ext>
                  </a:extLst>
                </a:gridCol>
                <a:gridCol w="2232831">
                  <a:extLst>
                    <a:ext uri="{9D8B030D-6E8A-4147-A177-3AD203B41FA5}">
                      <a16:colId xmlns:a16="http://schemas.microsoft.com/office/drawing/2014/main" val="2100012586"/>
                    </a:ext>
                  </a:extLst>
                </a:gridCol>
              </a:tblGrid>
              <a:tr h="2520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Points forts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Points faibles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962261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Clarté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Système de réservation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7366852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Charte graphique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Performance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8749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401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838200" y="964277"/>
            <a:ext cx="10515600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Quattrocento Sans"/>
              <a:buNone/>
            </a:pPr>
            <a:r>
              <a:rPr lang="fr-FR" sz="3959" dirty="0" smtClean="0">
                <a:latin typeface="Quattrocento Sans"/>
                <a:ea typeface="Quattrocento Sans"/>
                <a:cs typeface="Quattrocento Sans"/>
                <a:sym typeface="Quattrocento Sans"/>
              </a:rPr>
              <a:t>Benchmark</a:t>
            </a:r>
            <a:br>
              <a:rPr lang="fr-FR" sz="3959" dirty="0" smtClean="0"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fr-FR" sz="3200" dirty="0" smtClean="0">
                <a:solidFill>
                  <a:schemeClr val="bg1">
                    <a:lumMod val="6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Cinéparc</a:t>
            </a:r>
            <a:endParaRPr sz="1979" dirty="0">
              <a:solidFill>
                <a:schemeClr val="bg1">
                  <a:lumMod val="65000"/>
                </a:schemeClr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839931" y="236741"/>
            <a:ext cx="614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fr-FR" sz="14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P3 </a:t>
            </a:r>
            <a:r>
              <a:rPr lang="fr-FR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fr-FR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Analysez les besoins de votre client pour son Festival de films</a:t>
            </a:r>
            <a:r>
              <a:rPr lang="fr-FR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fr-FR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fr-FR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Thomas Claireau – DA-Frontend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e 3"/>
          <p:cNvGrpSpPr/>
          <p:nvPr/>
        </p:nvGrpSpPr>
        <p:grpSpPr>
          <a:xfrm>
            <a:off x="9736014" y="270481"/>
            <a:ext cx="1321798" cy="591628"/>
            <a:chOff x="9559602" y="236736"/>
            <a:chExt cx="1321798" cy="591628"/>
          </a:xfrm>
        </p:grpSpPr>
        <p:pic>
          <p:nvPicPr>
            <p:cNvPr id="108" name="Google Shape;108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59602" y="236736"/>
              <a:ext cx="591628" cy="5916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4" descr="logo-foot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4992" y="237964"/>
              <a:ext cx="456408" cy="59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Image 6"/>
          <p:cNvPicPr/>
          <p:nvPr/>
        </p:nvPicPr>
        <p:blipFill>
          <a:blip r:embed="rId5"/>
          <a:stretch>
            <a:fillRect/>
          </a:stretch>
        </p:blipFill>
        <p:spPr>
          <a:xfrm>
            <a:off x="7121642" y="1767254"/>
            <a:ext cx="4527580" cy="4567506"/>
          </a:xfrm>
          <a:prstGeom prst="rect">
            <a:avLst/>
          </a:prstGeom>
        </p:spPr>
      </p:pic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821745"/>
              </p:ext>
            </p:extLst>
          </p:nvPr>
        </p:nvGraphicFramePr>
        <p:xfrm>
          <a:off x="1170207" y="3108238"/>
          <a:ext cx="4738224" cy="1008380"/>
        </p:xfrm>
        <a:graphic>
          <a:graphicData uri="http://schemas.openxmlformats.org/drawingml/2006/table">
            <a:tbl>
              <a:tblPr firstRow="1" firstCol="1" bandRow="1"/>
              <a:tblGrid>
                <a:gridCol w="2369112">
                  <a:extLst>
                    <a:ext uri="{9D8B030D-6E8A-4147-A177-3AD203B41FA5}">
                      <a16:colId xmlns:a16="http://schemas.microsoft.com/office/drawing/2014/main" val="162440506"/>
                    </a:ext>
                  </a:extLst>
                </a:gridCol>
                <a:gridCol w="2369112">
                  <a:extLst>
                    <a:ext uri="{9D8B030D-6E8A-4147-A177-3AD203B41FA5}">
                      <a16:colId xmlns:a16="http://schemas.microsoft.com/office/drawing/2014/main" val="1101532535"/>
                    </a:ext>
                  </a:extLst>
                </a:gridCol>
              </a:tblGrid>
              <a:tr h="2520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Points forts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Points faibles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903873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Performance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Charte graphique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469134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Clarté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Système de réservation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3691658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Google map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743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351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838200" y="964277"/>
            <a:ext cx="10515600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Quattrocento Sans"/>
              <a:buNone/>
            </a:pPr>
            <a:r>
              <a:rPr lang="fr-FR" sz="3959" dirty="0" smtClean="0">
                <a:latin typeface="Quattrocento Sans"/>
                <a:ea typeface="Quattrocento Sans"/>
                <a:cs typeface="Quattrocento Sans"/>
                <a:sym typeface="Quattrocento Sans"/>
              </a:rPr>
              <a:t>Conception graphique</a:t>
            </a:r>
            <a:endParaRPr sz="1979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839931" y="236741"/>
            <a:ext cx="614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fr-FR" sz="14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P3 </a:t>
            </a:r>
            <a:r>
              <a:rPr lang="fr-FR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fr-FR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Analysez les besoins de votre client pour son Festival de films</a:t>
            </a:r>
            <a:r>
              <a:rPr lang="fr-FR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fr-FR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fr-FR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Thomas Claireau – DA-Frontend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"/>
          </p:nvPr>
        </p:nvSpPr>
        <p:spPr>
          <a:xfrm>
            <a:off x="838199" y="2034390"/>
            <a:ext cx="11022623" cy="1289102"/>
          </a:xfrm>
        </p:spPr>
        <p:txBody>
          <a:bodyPr/>
          <a:lstStyle/>
          <a:p>
            <a:r>
              <a:rPr lang="fr-FR" dirty="0" smtClean="0"/>
              <a:t>Retranscrire l’univers du cinéma et l’univers de la nature.</a:t>
            </a:r>
          </a:p>
          <a:p>
            <a:endParaRPr lang="fr-FR" dirty="0"/>
          </a:p>
          <a:p>
            <a:pPr marL="114300" indent="0">
              <a:buNone/>
            </a:pP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9736014" y="270481"/>
            <a:ext cx="1321798" cy="591628"/>
            <a:chOff x="9559602" y="236736"/>
            <a:chExt cx="1321798" cy="591628"/>
          </a:xfrm>
        </p:grpSpPr>
        <p:pic>
          <p:nvPicPr>
            <p:cNvPr id="108" name="Google Shape;108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59602" y="236736"/>
              <a:ext cx="591628" cy="5916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4" descr="logo-foot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4992" y="237964"/>
              <a:ext cx="456408" cy="59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e 8"/>
          <p:cNvGrpSpPr/>
          <p:nvPr/>
        </p:nvGrpSpPr>
        <p:grpSpPr>
          <a:xfrm>
            <a:off x="2892669" y="3459405"/>
            <a:ext cx="6709898" cy="784523"/>
            <a:chOff x="0" y="0"/>
            <a:chExt cx="5038725" cy="561975"/>
          </a:xfrm>
        </p:grpSpPr>
        <p:sp>
          <p:nvSpPr>
            <p:cNvPr id="10" name="Rectangle 9"/>
            <p:cNvSpPr/>
            <p:nvPr/>
          </p:nvSpPr>
          <p:spPr>
            <a:xfrm>
              <a:off x="0" y="9525"/>
              <a:ext cx="1190625" cy="552450"/>
            </a:xfrm>
            <a:prstGeom prst="rect">
              <a:avLst/>
            </a:prstGeom>
            <a:solidFill>
              <a:srgbClr val="7DC2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fr-FR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12" name="Zone de texte 10"/>
            <p:cNvSpPr txBox="1"/>
            <p:nvPr/>
          </p:nvSpPr>
          <p:spPr>
            <a:xfrm>
              <a:off x="209550" y="152400"/>
              <a:ext cx="771525" cy="2667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fr-FR" sz="1100">
                  <a:solidFill>
                    <a:srgbClr val="F9FEFB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#7DC2AD</a:t>
              </a:r>
              <a:endPara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285875" y="9525"/>
              <a:ext cx="1190625" cy="552450"/>
            </a:xfrm>
            <a:prstGeom prst="rect">
              <a:avLst/>
            </a:prstGeom>
            <a:solidFill>
              <a:srgbClr val="F9FE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4" name="Zone de texte 16"/>
            <p:cNvSpPr txBox="1"/>
            <p:nvPr/>
          </p:nvSpPr>
          <p:spPr>
            <a:xfrm>
              <a:off x="1495425" y="152400"/>
              <a:ext cx="771525" cy="2667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fr-FR" sz="1100">
                  <a:solidFill>
                    <a:srgbClr val="A9A9A9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#F9FEFB</a:t>
              </a:r>
              <a:endPara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848100" y="0"/>
              <a:ext cx="1190625" cy="552450"/>
            </a:xfrm>
            <a:prstGeom prst="rect">
              <a:avLst/>
            </a:prstGeom>
            <a:solidFill>
              <a:srgbClr val="0B97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7" name="Zone de texte 20"/>
            <p:cNvSpPr txBox="1"/>
            <p:nvPr/>
          </p:nvSpPr>
          <p:spPr>
            <a:xfrm>
              <a:off x="4067175" y="152400"/>
              <a:ext cx="771525" cy="2667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fr-FR" sz="1100">
                  <a:solidFill>
                    <a:srgbClr val="F9FEFB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#0b9796</a:t>
              </a:r>
              <a:endPara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571750" y="0"/>
              <a:ext cx="1190625" cy="552450"/>
            </a:xfrm>
            <a:prstGeom prst="rect">
              <a:avLst/>
            </a:prstGeom>
            <a:solidFill>
              <a:srgbClr val="F581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9" name="Zone de texte 22"/>
            <p:cNvSpPr txBox="1"/>
            <p:nvPr/>
          </p:nvSpPr>
          <p:spPr>
            <a:xfrm>
              <a:off x="2781300" y="142875"/>
              <a:ext cx="771525" cy="2667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fr-FR" sz="1100">
                  <a:solidFill>
                    <a:srgbClr val="F9FEFB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#F58184</a:t>
              </a:r>
              <a:endPara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461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838200" y="964277"/>
            <a:ext cx="10515600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3959"/>
            </a:pPr>
            <a:r>
              <a:rPr lang="fr-FR" sz="3959" dirty="0" smtClean="0">
                <a:latin typeface="Quattrocento Sans"/>
                <a:ea typeface="Quattrocento Sans"/>
                <a:cs typeface="Quattrocento Sans"/>
                <a:sym typeface="Quattrocento Sans"/>
              </a:rPr>
              <a:t>Spécifications fonctionnelles</a:t>
            </a:r>
            <a:r>
              <a:rPr lang="fr-FR" sz="3959" dirty="0">
                <a:latin typeface="Quattrocento Sans"/>
                <a:ea typeface="Quattrocento Sans"/>
                <a:cs typeface="Quattrocento Sans"/>
                <a:sym typeface="Quattrocento Sans"/>
              </a:rPr>
              <a:t/>
            </a:r>
            <a:br>
              <a:rPr lang="fr-FR" sz="3959" dirty="0"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fr-FR" sz="3200" dirty="0" smtClean="0">
                <a:solidFill>
                  <a:schemeClr val="bg1">
                    <a:lumMod val="6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Périmètre fonctionnel</a:t>
            </a:r>
            <a:endParaRPr sz="1600" dirty="0">
              <a:solidFill>
                <a:schemeClr val="bg1">
                  <a:lumMod val="65000"/>
                </a:schemeClr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839931" y="236741"/>
            <a:ext cx="614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fr-FR" sz="14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P3 </a:t>
            </a:r>
            <a:r>
              <a:rPr lang="fr-FR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fr-FR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Analysez les besoins de votre client pour son Festival de films</a:t>
            </a:r>
            <a:r>
              <a:rPr lang="fr-FR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fr-FR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fr-FR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Thomas Claireau – DA-Frontend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e 3"/>
          <p:cNvGrpSpPr/>
          <p:nvPr/>
        </p:nvGrpSpPr>
        <p:grpSpPr>
          <a:xfrm>
            <a:off x="9736014" y="270481"/>
            <a:ext cx="1321798" cy="591628"/>
            <a:chOff x="9559602" y="236736"/>
            <a:chExt cx="1321798" cy="591628"/>
          </a:xfrm>
        </p:grpSpPr>
        <p:pic>
          <p:nvPicPr>
            <p:cNvPr id="108" name="Google Shape;108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59602" y="236736"/>
              <a:ext cx="591628" cy="5916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4" descr="logo-foot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4992" y="237964"/>
              <a:ext cx="456408" cy="59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Image 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74" y="2329962"/>
            <a:ext cx="5688001" cy="3981768"/>
          </a:xfrm>
          <a:prstGeom prst="rect">
            <a:avLst/>
          </a:prstGeom>
          <a:noFill/>
        </p:spPr>
      </p:pic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569888"/>
              </p:ext>
            </p:extLst>
          </p:nvPr>
        </p:nvGraphicFramePr>
        <p:xfrm>
          <a:off x="7051430" y="2808276"/>
          <a:ext cx="4805632" cy="1512570"/>
        </p:xfrm>
        <a:graphic>
          <a:graphicData uri="http://schemas.openxmlformats.org/drawingml/2006/table">
            <a:tbl>
              <a:tblPr firstRow="1" firstCol="1" bandRow="1"/>
              <a:tblGrid>
                <a:gridCol w="2402816">
                  <a:extLst>
                    <a:ext uri="{9D8B030D-6E8A-4147-A177-3AD203B41FA5}">
                      <a16:colId xmlns:a16="http://schemas.microsoft.com/office/drawing/2014/main" val="2368163500"/>
                    </a:ext>
                  </a:extLst>
                </a:gridCol>
                <a:gridCol w="2402816">
                  <a:extLst>
                    <a:ext uri="{9D8B030D-6E8A-4147-A177-3AD203B41FA5}">
                      <a16:colId xmlns:a16="http://schemas.microsoft.com/office/drawing/2014/main" val="3146795889"/>
                    </a:ext>
                  </a:extLst>
                </a:gridCol>
              </a:tblGrid>
              <a:tr h="2520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Fonctionnalité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Contrainte associée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552835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Réservation en ligne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Filtre (date de réservation)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3897792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Formulaire de contact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Filtre anti-spam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8514892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Galerie de photo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Contrôlable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0694533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Inscription newsletter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Envoi d’un email de confirmation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4241030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Google Maps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Solution contre nouvelle api </a:t>
                      </a:r>
                      <a:r>
                        <a:rPr lang="fr-FR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Google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1709287"/>
                  </a:ext>
                </a:extLst>
              </a:tr>
            </a:tbl>
          </a:graphicData>
        </a:graphic>
      </p:graphicFrame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608969"/>
              </p:ext>
            </p:extLst>
          </p:nvPr>
        </p:nvGraphicFramePr>
        <p:xfrm>
          <a:off x="7051430" y="4752331"/>
          <a:ext cx="4806000" cy="862965"/>
        </p:xfrm>
        <a:graphic>
          <a:graphicData uri="http://schemas.openxmlformats.org/drawingml/2006/table">
            <a:tbl>
              <a:tblPr firstRow="1" firstCol="1" bandRow="1"/>
              <a:tblGrid>
                <a:gridCol w="2403000">
                  <a:extLst>
                    <a:ext uri="{9D8B030D-6E8A-4147-A177-3AD203B41FA5}">
                      <a16:colId xmlns:a16="http://schemas.microsoft.com/office/drawing/2014/main" val="3927967452"/>
                    </a:ext>
                  </a:extLst>
                </a:gridCol>
                <a:gridCol w="2403000">
                  <a:extLst>
                    <a:ext uri="{9D8B030D-6E8A-4147-A177-3AD203B41FA5}">
                      <a16:colId xmlns:a16="http://schemas.microsoft.com/office/drawing/2014/main" val="1092315535"/>
                    </a:ext>
                  </a:extLst>
                </a:gridCol>
              </a:tblGrid>
              <a:tr h="2520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Fonctionnalité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Contrainte associée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23799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Gestion des contenus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Restrictions en fonction des rôles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256894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Gestion des réservations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Vue en temps réel du nombre de place disponible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1688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815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442</Words>
  <Application>Microsoft Office PowerPoint</Application>
  <PresentationFormat>Grand écran</PresentationFormat>
  <Paragraphs>96</Paragraphs>
  <Slides>13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Calibri</vt:lpstr>
      <vt:lpstr>Quattrocento Sans</vt:lpstr>
      <vt:lpstr>Arial</vt:lpstr>
      <vt:lpstr>Times New Roman</vt:lpstr>
      <vt:lpstr>Thème Office</vt:lpstr>
      <vt:lpstr>P3 – Analysez les besoins de votre client pour son Festival de films</vt:lpstr>
      <vt:lpstr>Cadre du projet</vt:lpstr>
      <vt:lpstr>Cadre du projet Planning prévisionnel</vt:lpstr>
      <vt:lpstr>Benchmark Sofilm Summercamp</vt:lpstr>
      <vt:lpstr>Benchmark Cinéma sous les étoiles</vt:lpstr>
      <vt:lpstr>Benchmark Festival du film Peplum</vt:lpstr>
      <vt:lpstr>Benchmark Cinéparc</vt:lpstr>
      <vt:lpstr>Conception graphique</vt:lpstr>
      <vt:lpstr>Spécifications fonctionnelles Périmètre fonctionnel</vt:lpstr>
      <vt:lpstr>Spécifications fonctionnelles Arborescence du site</vt:lpstr>
      <vt:lpstr>Spécifications fonctionnelles Aperçu des contenus</vt:lpstr>
      <vt:lpstr>Spécifications techniques Choix technologiques</vt:lpstr>
      <vt:lpstr>Budget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P3 – Analysez les besoins de votre client pour son Festival de films</dc:title>
  <cp:lastModifiedBy>Thomas Claireau</cp:lastModifiedBy>
  <cp:revision>6</cp:revision>
  <dcterms:modified xsi:type="dcterms:W3CDTF">2019-04-20T14:42:32Z</dcterms:modified>
</cp:coreProperties>
</file>